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>
      <p:cViewPr varScale="1">
        <p:scale>
          <a:sx n="73" d="100"/>
          <a:sy n="73" d="100"/>
        </p:scale>
        <p:origin x="558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en-US"/>
              <a:t>5/5/2020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en-US"/>
              <a:t>5/5/2020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Rectangle 7" descr="An empty placeholder to add an image. Click on the placeholder and select the image that you wish to add.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informatikasg.files.wordpress.com/2013/11/untitled53.jp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RAČUNARSKE MEMORIJE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76320" y="5229200"/>
            <a:ext cx="3445024" cy="685800"/>
          </a:xfrm>
        </p:spPr>
        <p:txBody>
          <a:bodyPr/>
          <a:lstStyle/>
          <a:p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Anđela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Malinovic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2-3</a:t>
            </a:r>
            <a:endParaRPr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3743" y="404664"/>
            <a:ext cx="9144000" cy="619472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MEMORIJE, VRSTE I STRUKTURA</a:t>
            </a:r>
            <a:endParaRPr sz="2800" b="1" u="sng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Računar</a:t>
            </a:r>
            <a:r>
              <a:rPr lang="en-US" dirty="0" smtClean="0"/>
              <a:t> </a:t>
            </a:r>
            <a:r>
              <a:rPr lang="en-US" dirty="0" err="1" smtClean="0"/>
              <a:t>rešava</a:t>
            </a:r>
            <a:r>
              <a:rPr lang="en-US" dirty="0" smtClean="0"/>
              <a:t> </a:t>
            </a:r>
            <a:r>
              <a:rPr lang="en-US" dirty="0" err="1" smtClean="0"/>
              <a:t>zadatke</a:t>
            </a:r>
            <a:r>
              <a:rPr lang="en-US" dirty="0" smtClean="0"/>
              <a:t> </a:t>
            </a:r>
            <a:r>
              <a:rPr lang="en-US" dirty="0" err="1" smtClean="0"/>
              <a:t>izvršavanjem</a:t>
            </a:r>
            <a:r>
              <a:rPr lang="en-US" dirty="0" smtClean="0"/>
              <a:t> </a:t>
            </a:r>
            <a:r>
              <a:rPr lang="en-US" dirty="0" err="1" smtClean="0"/>
              <a:t>programa</a:t>
            </a:r>
            <a:r>
              <a:rPr lang="en-US" dirty="0" smtClean="0"/>
              <a:t>. Program se </a:t>
            </a:r>
            <a:r>
              <a:rPr lang="en-US" dirty="0" err="1" smtClean="0"/>
              <a:t>zajedno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podacima</a:t>
            </a:r>
            <a:r>
              <a:rPr lang="en-US" dirty="0" smtClean="0"/>
              <a:t> </a:t>
            </a:r>
            <a:r>
              <a:rPr lang="en-US" dirty="0" err="1" smtClean="0"/>
              <a:t>neophodnim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njegovo</a:t>
            </a:r>
            <a:r>
              <a:rPr lang="en-US" dirty="0" smtClean="0"/>
              <a:t> </a:t>
            </a:r>
            <a:r>
              <a:rPr lang="en-US" dirty="0" err="1" smtClean="0"/>
              <a:t>izvršenje</a:t>
            </a:r>
            <a:r>
              <a:rPr lang="en-US" dirty="0" smtClean="0"/>
              <a:t> </a:t>
            </a:r>
            <a:r>
              <a:rPr lang="en-US" dirty="0" err="1" smtClean="0"/>
              <a:t>smešta</a:t>
            </a:r>
            <a:r>
              <a:rPr lang="en-US" dirty="0" smtClean="0"/>
              <a:t> u </a:t>
            </a:r>
            <a:r>
              <a:rPr lang="en-US" u="sng" dirty="0" err="1" smtClean="0">
                <a:solidFill>
                  <a:srgbClr val="92D050"/>
                </a:solidFill>
              </a:rPr>
              <a:t>memoriju</a:t>
            </a:r>
            <a:r>
              <a:rPr lang="en-US" u="sng" dirty="0" smtClean="0">
                <a:solidFill>
                  <a:srgbClr val="92D050"/>
                </a:solidFill>
              </a:rPr>
              <a:t> </a:t>
            </a:r>
            <a:r>
              <a:rPr lang="en-US" u="sng" dirty="0" err="1" smtClean="0">
                <a:solidFill>
                  <a:srgbClr val="92D050"/>
                </a:solidFill>
              </a:rPr>
              <a:t>računara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 smtClean="0"/>
              <a:t>Služi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skladištenje</a:t>
            </a:r>
            <a:r>
              <a:rPr lang="en-US" dirty="0" smtClean="0"/>
              <a:t> </a:t>
            </a:r>
            <a:r>
              <a:rPr lang="en-US" dirty="0" err="1" smtClean="0"/>
              <a:t>podataka</a:t>
            </a:r>
            <a:r>
              <a:rPr lang="en-US" dirty="0" smtClean="0"/>
              <a:t> u </a:t>
            </a:r>
            <a:r>
              <a:rPr lang="en-US" dirty="0" err="1" smtClean="0"/>
              <a:t>binarnom</a:t>
            </a:r>
            <a:r>
              <a:rPr lang="en-US" dirty="0" smtClean="0"/>
              <a:t> </a:t>
            </a:r>
            <a:r>
              <a:rPr lang="en-US" dirty="0" err="1" smtClean="0"/>
              <a:t>zapisu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591" y="3436298"/>
            <a:ext cx="3780169" cy="28351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115" y="3436298"/>
            <a:ext cx="3780628" cy="283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26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VRSTE MEMORIJA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524000" y="1844824"/>
            <a:ext cx="9144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Memorija</a:t>
            </a:r>
            <a:r>
              <a:rPr lang="en-US" sz="2000" dirty="0" smtClean="0"/>
              <a:t> </a:t>
            </a:r>
            <a:r>
              <a:rPr lang="en-US" sz="2000" dirty="0" err="1" smtClean="0"/>
              <a:t>računara</a:t>
            </a:r>
            <a:r>
              <a:rPr lang="en-US" sz="2000" dirty="0" smtClean="0"/>
              <a:t> </a:t>
            </a:r>
            <a:r>
              <a:rPr lang="en-US" sz="2000" dirty="0" err="1" smtClean="0"/>
              <a:t>može</a:t>
            </a:r>
            <a:r>
              <a:rPr lang="en-US" sz="2000" dirty="0" smtClean="0"/>
              <a:t> </a:t>
            </a:r>
            <a:r>
              <a:rPr lang="en-US" sz="2000" dirty="0" err="1" smtClean="0"/>
              <a:t>biti</a:t>
            </a:r>
            <a:r>
              <a:rPr lang="en-US" sz="2000" dirty="0" smtClean="0"/>
              <a:t> </a:t>
            </a:r>
            <a:r>
              <a:rPr lang="en-US" sz="2000" dirty="0" err="1" smtClean="0"/>
              <a:t>unutrašnja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spoljašnja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>
                <a:solidFill>
                  <a:srgbClr val="92D050"/>
                </a:solidFill>
              </a:rPr>
              <a:t>Unutrašnja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memorija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smtClean="0"/>
              <a:t>je </a:t>
            </a:r>
            <a:r>
              <a:rPr lang="en-US" dirty="0" err="1" smtClean="0">
                <a:solidFill>
                  <a:srgbClr val="92D050"/>
                </a:solidFill>
              </a:rPr>
              <a:t>direktno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dostupna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procesoru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računara</a:t>
            </a:r>
            <a:r>
              <a:rPr lang="en-US" dirty="0" smtClean="0">
                <a:solidFill>
                  <a:srgbClr val="92D050"/>
                </a:solidFill>
              </a:rPr>
              <a:t> a </a:t>
            </a:r>
            <a:r>
              <a:rPr lang="en-US" dirty="0" err="1" smtClean="0">
                <a:solidFill>
                  <a:srgbClr val="92D050"/>
                </a:solidFill>
              </a:rPr>
              <a:t>koristi</a:t>
            </a:r>
            <a:r>
              <a:rPr lang="en-US" dirty="0" smtClean="0">
                <a:solidFill>
                  <a:srgbClr val="92D050"/>
                </a:solidFill>
              </a:rPr>
              <a:t> se </a:t>
            </a:r>
            <a:r>
              <a:rPr lang="en-US" dirty="0" err="1" smtClean="0">
                <a:solidFill>
                  <a:srgbClr val="92D050"/>
                </a:solidFill>
              </a:rPr>
              <a:t>za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privremeno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pamćenje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podataka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i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instrukcija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koje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računar</a:t>
            </a:r>
            <a:r>
              <a:rPr lang="en-US" dirty="0" smtClean="0">
                <a:solidFill>
                  <a:srgbClr val="92D050"/>
                </a:solidFill>
              </a:rPr>
              <a:t> u tom </a:t>
            </a:r>
            <a:r>
              <a:rPr lang="en-US" dirty="0" err="1" smtClean="0">
                <a:solidFill>
                  <a:srgbClr val="92D050"/>
                </a:solidFill>
              </a:rPr>
              <a:t>trenutku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izvršava</a:t>
            </a:r>
            <a:r>
              <a:rPr lang="en-US" dirty="0" smtClean="0"/>
              <a:t>, pa se </a:t>
            </a:r>
            <a:r>
              <a:rPr lang="en-US" dirty="0" err="1" smtClean="0"/>
              <a:t>zato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odlikuje</a:t>
            </a:r>
            <a:r>
              <a:rPr lang="en-US" dirty="0" smtClean="0"/>
              <a:t> </a:t>
            </a:r>
            <a:r>
              <a:rPr lang="en-US" dirty="0" err="1" smtClean="0"/>
              <a:t>izuzetno</a:t>
            </a:r>
            <a:r>
              <a:rPr lang="en-US" dirty="0" smtClean="0"/>
              <a:t> </a:t>
            </a:r>
            <a:r>
              <a:rPr lang="en-US" dirty="0" err="1" smtClean="0"/>
              <a:t>velikom</a:t>
            </a:r>
            <a:r>
              <a:rPr lang="en-US" dirty="0" smtClean="0"/>
              <a:t> </a:t>
            </a:r>
            <a:r>
              <a:rPr lang="en-US" dirty="0" err="1" smtClean="0"/>
              <a:t>brzinom</a:t>
            </a:r>
            <a:r>
              <a:rPr lang="en-US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Sastoji</a:t>
            </a:r>
            <a:r>
              <a:rPr lang="en-US" dirty="0" smtClean="0"/>
              <a:t> se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bistabilnih</a:t>
            </a:r>
            <a:r>
              <a:rPr lang="en-US" dirty="0" smtClean="0"/>
              <a:t> </a:t>
            </a:r>
            <a:r>
              <a:rPr lang="en-US" dirty="0" err="1" smtClean="0"/>
              <a:t>memorijskih</a:t>
            </a:r>
            <a:r>
              <a:rPr lang="en-US" dirty="0" smtClean="0"/>
              <a:t> </a:t>
            </a:r>
            <a:r>
              <a:rPr lang="en-US" dirty="0" err="1" smtClean="0"/>
              <a:t>elemenata</a:t>
            </a:r>
            <a:r>
              <a:rPr lang="en-US" dirty="0" smtClean="0"/>
              <a:t>, </a:t>
            </a:r>
            <a:r>
              <a:rPr lang="en-US" dirty="0" err="1" smtClean="0"/>
              <a:t>odnosno</a:t>
            </a:r>
            <a:r>
              <a:rPr lang="en-US" dirty="0" smtClean="0"/>
              <a:t> </a:t>
            </a:r>
            <a:r>
              <a:rPr lang="en-US" dirty="0" err="1" smtClean="0"/>
              <a:t>elektronskih</a:t>
            </a:r>
            <a:r>
              <a:rPr lang="en-US" dirty="0" smtClean="0"/>
              <a:t> kola. </a:t>
            </a:r>
            <a:r>
              <a:rPr lang="en-US" dirty="0" err="1" smtClean="0"/>
              <a:t>Svako</a:t>
            </a:r>
            <a:r>
              <a:rPr lang="en-US" dirty="0" smtClean="0"/>
              <a:t> </a:t>
            </a:r>
            <a:r>
              <a:rPr lang="en-US" dirty="0" err="1" smtClean="0"/>
              <a:t>elektronsko</a:t>
            </a:r>
            <a:r>
              <a:rPr lang="en-US" dirty="0" smtClean="0"/>
              <a:t> </a:t>
            </a:r>
            <a:r>
              <a:rPr lang="en-US" dirty="0" err="1" smtClean="0"/>
              <a:t>kolo</a:t>
            </a:r>
            <a:r>
              <a:rPr lang="en-U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imati</a:t>
            </a:r>
            <a:r>
              <a:rPr lang="en-US" dirty="0" smtClean="0"/>
              <a:t> </a:t>
            </a:r>
            <a:r>
              <a:rPr lang="en-US" dirty="0" err="1" smtClean="0"/>
              <a:t>samo</a:t>
            </a:r>
            <a:r>
              <a:rPr lang="en-US" dirty="0" smtClean="0"/>
              <a:t> </a:t>
            </a:r>
            <a:r>
              <a:rPr lang="en-US" dirty="0" err="1" smtClean="0"/>
              <a:t>dva</a:t>
            </a:r>
            <a:r>
              <a:rPr lang="en-US" dirty="0" smtClean="0"/>
              <a:t> </a:t>
            </a:r>
            <a:r>
              <a:rPr lang="en-US" dirty="0" err="1" smtClean="0"/>
              <a:t>stabilna</a:t>
            </a:r>
            <a:r>
              <a:rPr lang="en-US" dirty="0" smtClean="0"/>
              <a:t> </a:t>
            </a:r>
            <a:r>
              <a:rPr lang="en-US" dirty="0" err="1" smtClean="0"/>
              <a:t>stanja</a:t>
            </a:r>
            <a:r>
              <a:rPr lang="en-US" dirty="0" smtClean="0"/>
              <a:t>, </a:t>
            </a:r>
            <a:r>
              <a:rPr lang="en-US" dirty="0" err="1" smtClean="0"/>
              <a:t>koja</a:t>
            </a:r>
            <a:r>
              <a:rPr lang="en-US" dirty="0" smtClean="0"/>
              <a:t> se </a:t>
            </a:r>
            <a:r>
              <a:rPr lang="en-US" dirty="0" err="1" smtClean="0"/>
              <a:t>simbolički</a:t>
            </a:r>
            <a:r>
              <a:rPr lang="en-US" dirty="0" smtClean="0"/>
              <a:t> </a:t>
            </a:r>
            <a:r>
              <a:rPr lang="en-US" dirty="0" err="1" smtClean="0"/>
              <a:t>predstavljaju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/>
              <a:t> </a:t>
            </a:r>
            <a:r>
              <a:rPr lang="en-US" dirty="0" smtClean="0"/>
              <a:t>0 </a:t>
            </a:r>
            <a:r>
              <a:rPr lang="en-US" dirty="0" err="1" smtClean="0"/>
              <a:t>i</a:t>
            </a:r>
            <a:r>
              <a:rPr lang="en-US" dirty="0" smtClean="0"/>
              <a:t> 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Pošto</a:t>
            </a:r>
            <a:r>
              <a:rPr lang="en-US" dirty="0" smtClean="0"/>
              <a:t> je </a:t>
            </a:r>
            <a:r>
              <a:rPr lang="en-US" dirty="0" err="1" smtClean="0"/>
              <a:t>količina</a:t>
            </a:r>
            <a:r>
              <a:rPr lang="en-US" dirty="0" smtClean="0"/>
              <a:t> </a:t>
            </a:r>
            <a:r>
              <a:rPr lang="en-US" dirty="0" err="1" smtClean="0"/>
              <a:t>informacija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da se </a:t>
            </a:r>
            <a:r>
              <a:rPr lang="en-US" dirty="0" err="1" smtClean="0"/>
              <a:t>uskladišti</a:t>
            </a:r>
            <a:r>
              <a:rPr lang="en-US" dirty="0" smtClean="0"/>
              <a:t> u </a:t>
            </a:r>
            <a:r>
              <a:rPr lang="en-US" dirty="0" err="1" smtClean="0"/>
              <a:t>jednom</a:t>
            </a:r>
            <a:r>
              <a:rPr lang="en-US" dirty="0" smtClean="0"/>
              <a:t> </a:t>
            </a:r>
            <a:r>
              <a:rPr lang="en-US" dirty="0" err="1" smtClean="0"/>
              <a:t>ovakvom</a:t>
            </a:r>
            <a:r>
              <a:rPr lang="en-US" dirty="0" smtClean="0"/>
              <a:t> </a:t>
            </a:r>
            <a:r>
              <a:rPr lang="en-US" dirty="0" err="1" smtClean="0"/>
              <a:t>elektronskom</a:t>
            </a:r>
            <a:r>
              <a:rPr lang="en-US" dirty="0" smtClean="0"/>
              <a:t> </a:t>
            </a:r>
            <a:r>
              <a:rPr lang="en-US" dirty="0" err="1" smtClean="0"/>
              <a:t>kolu</a:t>
            </a:r>
            <a:r>
              <a:rPr lang="en-US" dirty="0" smtClean="0"/>
              <a:t> </a:t>
            </a:r>
            <a:r>
              <a:rPr lang="en-US" dirty="0" err="1" smtClean="0"/>
              <a:t>veoma</a:t>
            </a:r>
            <a:r>
              <a:rPr lang="en-US" dirty="0" smtClean="0"/>
              <a:t> mala (</a:t>
            </a:r>
            <a:r>
              <a:rPr lang="en-US" dirty="0" err="1" smtClean="0"/>
              <a:t>svega</a:t>
            </a:r>
            <a:r>
              <a:rPr lang="en-US" dirty="0" smtClean="0"/>
              <a:t> </a:t>
            </a:r>
            <a:r>
              <a:rPr lang="en-US" dirty="0" err="1" smtClean="0"/>
              <a:t>jedan</a:t>
            </a:r>
            <a:r>
              <a:rPr lang="en-US" dirty="0" smtClean="0"/>
              <a:t> bit), </a:t>
            </a:r>
            <a:r>
              <a:rPr lang="en-US" dirty="0" err="1" smtClean="0"/>
              <a:t>vrši</a:t>
            </a:r>
            <a:r>
              <a:rPr lang="en-US" dirty="0" smtClean="0"/>
              <a:t> se </a:t>
            </a:r>
            <a:r>
              <a:rPr lang="en-US" dirty="0" err="1" smtClean="0"/>
              <a:t>njihovo</a:t>
            </a:r>
            <a:r>
              <a:rPr lang="en-US" dirty="0" smtClean="0"/>
              <a:t> </a:t>
            </a:r>
            <a:r>
              <a:rPr lang="en-US" dirty="0" err="1" smtClean="0"/>
              <a:t>udruživanje</a:t>
            </a:r>
            <a:r>
              <a:rPr lang="en-US" dirty="0" smtClean="0"/>
              <a:t> u </a:t>
            </a:r>
            <a:r>
              <a:rPr lang="en-US" dirty="0" err="1" smtClean="0"/>
              <a:t>grupe</a:t>
            </a:r>
            <a:r>
              <a:rPr lang="en-US" dirty="0" smtClean="0"/>
              <a:t> (</a:t>
            </a:r>
            <a:r>
              <a:rPr lang="en-US" dirty="0" err="1" smtClean="0">
                <a:solidFill>
                  <a:srgbClr val="92D050"/>
                </a:solidFill>
              </a:rPr>
              <a:t>registre</a:t>
            </a:r>
            <a:r>
              <a:rPr lang="en-US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Kapacitet</a:t>
            </a:r>
            <a:r>
              <a:rPr lang="en-US" dirty="0" smtClean="0"/>
              <a:t> </a:t>
            </a:r>
            <a:r>
              <a:rPr lang="en-US" dirty="0" err="1" smtClean="0"/>
              <a:t>memorije</a:t>
            </a:r>
            <a:r>
              <a:rPr lang="en-US" dirty="0" smtClean="0"/>
              <a:t> </a:t>
            </a:r>
            <a:r>
              <a:rPr lang="en-US" dirty="0" err="1" smtClean="0"/>
              <a:t>PC_a</a:t>
            </a:r>
            <a:r>
              <a:rPr lang="en-US" dirty="0" smtClean="0"/>
              <a:t> </a:t>
            </a:r>
            <a:r>
              <a:rPr lang="en-US" dirty="0" err="1" smtClean="0"/>
              <a:t>izražava</a:t>
            </a:r>
            <a:r>
              <a:rPr lang="en-US" dirty="0" smtClean="0"/>
              <a:t> se </a:t>
            </a:r>
            <a:r>
              <a:rPr lang="en-US" dirty="0" err="1" smtClean="0"/>
              <a:t>brojem</a:t>
            </a:r>
            <a:r>
              <a:rPr lang="en-US" dirty="0" smtClean="0"/>
              <a:t> </a:t>
            </a:r>
            <a:r>
              <a:rPr lang="en-US" dirty="0" err="1" smtClean="0"/>
              <a:t>bajtova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ona</a:t>
            </a:r>
            <a:r>
              <a:rPr lang="en-US" dirty="0" smtClean="0"/>
              <a:t> </a:t>
            </a:r>
            <a:r>
              <a:rPr lang="en-US" dirty="0" err="1" smtClean="0"/>
              <a:t>poseduje</a:t>
            </a:r>
            <a:r>
              <a:rPr lang="en-US" dirty="0" smtClean="0"/>
              <a:t>. </a:t>
            </a:r>
            <a:r>
              <a:rPr lang="en-US" dirty="0" err="1" smtClean="0"/>
              <a:t>Vrši</a:t>
            </a:r>
            <a:r>
              <a:rPr lang="en-US" dirty="0" smtClean="0"/>
              <a:t> se </a:t>
            </a:r>
            <a:r>
              <a:rPr lang="en-US" dirty="0" err="1" smtClean="0"/>
              <a:t>približno</a:t>
            </a:r>
            <a:r>
              <a:rPr lang="en-US" dirty="0" smtClean="0"/>
              <a:t> </a:t>
            </a:r>
            <a:r>
              <a:rPr lang="en-US" dirty="0" err="1" smtClean="0"/>
              <a:t>zaokruživanje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osnovom</a:t>
            </a:r>
            <a:r>
              <a:rPr lang="en-US" dirty="0" smtClean="0"/>
              <a:t> </a:t>
            </a:r>
            <a:r>
              <a:rPr lang="en-US" dirty="0" err="1" smtClean="0"/>
              <a:t>broja</a:t>
            </a:r>
            <a:r>
              <a:rPr lang="en-US" dirty="0" smtClean="0"/>
              <a:t>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Kao </a:t>
            </a:r>
            <a:r>
              <a:rPr lang="en-US" dirty="0" err="1" smtClean="0"/>
              <a:t>unutrašnje</a:t>
            </a:r>
            <a:r>
              <a:rPr lang="en-US" dirty="0" smtClean="0"/>
              <a:t> </a:t>
            </a:r>
            <a:r>
              <a:rPr lang="en-US" dirty="0" err="1" smtClean="0"/>
              <a:t>memorije</a:t>
            </a:r>
            <a:r>
              <a:rPr lang="en-US" dirty="0" smtClean="0"/>
              <a:t> </a:t>
            </a:r>
            <a:r>
              <a:rPr lang="en-US" dirty="0" err="1" smtClean="0"/>
              <a:t>koriste</a:t>
            </a:r>
            <a:r>
              <a:rPr lang="en-US" dirty="0" smtClean="0"/>
              <a:t> se </a:t>
            </a:r>
            <a:r>
              <a:rPr lang="en-US" dirty="0" smtClean="0">
                <a:solidFill>
                  <a:srgbClr val="92D050"/>
                </a:solidFill>
              </a:rPr>
              <a:t>Ram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92D050"/>
                </a:solidFill>
              </a:rPr>
              <a:t>Rom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92D050"/>
                </a:solidFill>
              </a:rPr>
              <a:t>Keš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memorija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92D050"/>
                </a:solidFill>
              </a:rPr>
              <a:t>Bafer</a:t>
            </a:r>
            <a:r>
              <a:rPr lang="en-US" dirty="0" err="1" smtClean="0"/>
              <a:t>i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190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 </a:t>
            </a:r>
            <a:r>
              <a:rPr lang="en-US" dirty="0" err="1" smtClean="0"/>
              <a:t>memorija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198884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glavna</a:t>
            </a:r>
            <a:r>
              <a:rPr lang="en-US" dirty="0" smtClean="0"/>
              <a:t> </a:t>
            </a:r>
            <a:r>
              <a:rPr lang="en-US" dirty="0" err="1" smtClean="0"/>
              <a:t>memorija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prihvata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čuva</a:t>
            </a:r>
            <a:r>
              <a:rPr lang="en-US" dirty="0" smtClean="0"/>
              <a:t> </a:t>
            </a:r>
            <a:r>
              <a:rPr lang="en-US" dirty="0" err="1" smtClean="0"/>
              <a:t>ulazne</a:t>
            </a:r>
            <a:r>
              <a:rPr lang="en-US" dirty="0" smtClean="0"/>
              <a:t> </a:t>
            </a:r>
            <a:r>
              <a:rPr lang="en-US" dirty="0" err="1" smtClean="0"/>
              <a:t>podatke</a:t>
            </a:r>
            <a:r>
              <a:rPr lang="en-US" dirty="0" smtClean="0"/>
              <a:t>, </a:t>
            </a:r>
            <a:r>
              <a:rPr lang="en-US" dirty="0" err="1" smtClean="0"/>
              <a:t>medjurezultate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krajnje</a:t>
            </a:r>
            <a:r>
              <a:rPr lang="en-US" dirty="0" smtClean="0"/>
              <a:t> </a:t>
            </a:r>
            <a:r>
              <a:rPr lang="en-US" dirty="0" err="1" smtClean="0"/>
              <a:t>rezultate</a:t>
            </a:r>
            <a:r>
              <a:rPr lang="en-US" dirty="0" smtClean="0"/>
              <a:t> </a:t>
            </a:r>
            <a:r>
              <a:rPr lang="en-US" dirty="0" err="1" smtClean="0"/>
              <a:t>obrade</a:t>
            </a:r>
            <a:r>
              <a:rPr lang="en-US" dirty="0" smtClean="0"/>
              <a:t> </a:t>
            </a:r>
            <a:r>
              <a:rPr lang="en-US" dirty="0" err="1" smtClean="0"/>
              <a:t>podataka</a:t>
            </a:r>
            <a:r>
              <a:rPr lang="en-US" dirty="0" smtClean="0"/>
              <a:t>, </a:t>
            </a:r>
            <a:r>
              <a:rPr lang="en-US" dirty="0" err="1" smtClean="0"/>
              <a:t>smešta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korisnikov</a:t>
            </a:r>
            <a:r>
              <a:rPr lang="en-US" dirty="0" smtClean="0"/>
              <a:t>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sadržaj</a:t>
            </a:r>
            <a:r>
              <a:rPr lang="en-US" dirty="0" smtClean="0"/>
              <a:t> RAM </a:t>
            </a:r>
            <a:r>
              <a:rPr lang="en-US" dirty="0" err="1" smtClean="0"/>
              <a:t>memorije</a:t>
            </a:r>
            <a:r>
              <a:rPr lang="en-US" dirty="0" smtClean="0"/>
              <a:t> se </a:t>
            </a:r>
            <a:r>
              <a:rPr lang="en-US" dirty="0" err="1" smtClean="0"/>
              <a:t>gubi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isključivanju</a:t>
            </a:r>
            <a:r>
              <a:rPr lang="en-US" dirty="0" smtClean="0"/>
              <a:t> </a:t>
            </a:r>
            <a:r>
              <a:rPr lang="en-US" dirty="0" err="1" smtClean="0"/>
              <a:t>računara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karakteristike</a:t>
            </a:r>
            <a:r>
              <a:rPr lang="en-US" dirty="0" smtClean="0"/>
              <a:t> </a:t>
            </a:r>
            <a:r>
              <a:rPr lang="en-US" dirty="0" err="1" smtClean="0"/>
              <a:t>ove</a:t>
            </a:r>
            <a:r>
              <a:rPr lang="en-US" dirty="0" smtClean="0"/>
              <a:t> </a:t>
            </a:r>
            <a:r>
              <a:rPr lang="en-US" dirty="0" err="1" smtClean="0"/>
              <a:t>memorije</a:t>
            </a:r>
            <a:r>
              <a:rPr lang="en-US" dirty="0" smtClean="0"/>
              <a:t> </a:t>
            </a:r>
            <a:r>
              <a:rPr lang="en-US" dirty="0" err="1" smtClean="0"/>
              <a:t>bitno</a:t>
            </a:r>
            <a:r>
              <a:rPr lang="en-US" dirty="0" smtClean="0"/>
              <a:t> </a:t>
            </a:r>
            <a:r>
              <a:rPr lang="en-US" dirty="0" err="1" smtClean="0"/>
              <a:t>utiču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performanse</a:t>
            </a:r>
            <a:r>
              <a:rPr lang="en-US" dirty="0" smtClean="0"/>
              <a:t> </a:t>
            </a:r>
            <a:r>
              <a:rPr lang="en-US" dirty="0" err="1" smtClean="0"/>
              <a:t>računara</a:t>
            </a:r>
            <a:r>
              <a:rPr lang="en-US" dirty="0" smtClean="0"/>
              <a:t> </a:t>
            </a:r>
            <a:r>
              <a:rPr lang="en-US" dirty="0" err="1" smtClean="0"/>
              <a:t>pogotovo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brzinu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4128196"/>
            <a:ext cx="3312368" cy="1514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8917" y="4128194"/>
            <a:ext cx="3028950" cy="1514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627" y="3780462"/>
            <a:ext cx="3183423" cy="220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95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 </a:t>
            </a:r>
            <a:r>
              <a:rPr lang="en-US" dirty="0" err="1" smtClean="0"/>
              <a:t>memorija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1916832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memorija</a:t>
            </a:r>
            <a:r>
              <a:rPr lang="en-US" dirty="0" smtClean="0"/>
              <a:t> </a:t>
            </a:r>
            <a:r>
              <a:rPr lang="en-US" dirty="0" err="1" smtClean="0"/>
              <a:t>samo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čitanje</a:t>
            </a:r>
            <a:r>
              <a:rPr lang="en-US" dirty="0" smtClean="0"/>
              <a:t>, </a:t>
            </a:r>
            <a:r>
              <a:rPr lang="en-US" dirty="0" err="1" smtClean="0"/>
              <a:t>upisivanje</a:t>
            </a:r>
            <a:r>
              <a:rPr lang="en-US" dirty="0" smtClean="0"/>
              <a:t> u </a:t>
            </a:r>
            <a:r>
              <a:rPr lang="en-US" dirty="0" err="1" smtClean="0"/>
              <a:t>nju</a:t>
            </a:r>
            <a:r>
              <a:rPr lang="en-US" dirty="0" smtClean="0"/>
              <a:t> </a:t>
            </a:r>
            <a:r>
              <a:rPr lang="en-US" dirty="0" err="1" smtClean="0"/>
              <a:t>nije</a:t>
            </a:r>
            <a:r>
              <a:rPr lang="en-US" dirty="0" smtClean="0"/>
              <a:t> </a:t>
            </a:r>
            <a:r>
              <a:rPr lang="en-US" dirty="0" err="1" smtClean="0"/>
              <a:t>moguće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njen</a:t>
            </a:r>
            <a:r>
              <a:rPr lang="en-US" dirty="0" smtClean="0"/>
              <a:t> </a:t>
            </a:r>
            <a:r>
              <a:rPr lang="en-US" dirty="0" err="1" smtClean="0"/>
              <a:t>sadržaj</a:t>
            </a:r>
            <a:r>
              <a:rPr lang="en-US" dirty="0" smtClean="0"/>
              <a:t> se ne </a:t>
            </a:r>
            <a:r>
              <a:rPr lang="en-US" dirty="0" err="1" smtClean="0"/>
              <a:t>gubi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prilikom</a:t>
            </a:r>
            <a:r>
              <a:rPr lang="en-US" dirty="0" smtClean="0"/>
              <a:t> </a:t>
            </a:r>
            <a:r>
              <a:rPr lang="en-US" dirty="0" err="1" smtClean="0"/>
              <a:t>gubitka</a:t>
            </a:r>
            <a:r>
              <a:rPr lang="en-US" dirty="0" smtClean="0"/>
              <a:t> </a:t>
            </a:r>
            <a:r>
              <a:rPr lang="en-US" dirty="0" err="1" smtClean="0"/>
              <a:t>napona</a:t>
            </a:r>
            <a:r>
              <a:rPr lang="en-US" dirty="0" smtClean="0"/>
              <a:t> </a:t>
            </a:r>
            <a:r>
              <a:rPr lang="en-US" dirty="0" err="1" smtClean="0"/>
              <a:t>napajanja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 err="1"/>
              <a:t>osobine</a:t>
            </a:r>
            <a:r>
              <a:rPr lang="en-US" dirty="0"/>
              <a:t> da </a:t>
            </a:r>
            <a:r>
              <a:rPr lang="en-US" dirty="0" err="1"/>
              <a:t>njihov</a:t>
            </a:r>
            <a:r>
              <a:rPr lang="en-US" dirty="0"/>
              <a:t> </a:t>
            </a:r>
            <a:r>
              <a:rPr lang="en-US" dirty="0" err="1"/>
              <a:t>sadržaj</a:t>
            </a:r>
            <a:r>
              <a:rPr lang="en-US" dirty="0"/>
              <a:t> </a:t>
            </a:r>
            <a:r>
              <a:rPr lang="en-US" dirty="0" err="1"/>
              <a:t>ostaje</a:t>
            </a:r>
            <a:r>
              <a:rPr lang="en-US" dirty="0"/>
              <a:t> </a:t>
            </a:r>
            <a:r>
              <a:rPr lang="en-US" dirty="0" err="1"/>
              <a:t>stalno</a:t>
            </a:r>
            <a:r>
              <a:rPr lang="en-US" dirty="0"/>
              <a:t> </a:t>
            </a:r>
            <a:r>
              <a:rPr lang="en-US" dirty="0" err="1"/>
              <a:t>memorisan</a:t>
            </a:r>
            <a:r>
              <a:rPr lang="en-US" dirty="0"/>
              <a:t>, </a:t>
            </a:r>
            <a:r>
              <a:rPr lang="en-US" dirty="0" err="1"/>
              <a:t>tj</a:t>
            </a:r>
            <a:r>
              <a:rPr lang="en-US" dirty="0"/>
              <a:t>. </a:t>
            </a:r>
            <a:r>
              <a:rPr lang="en-US" dirty="0" err="1"/>
              <a:t>trajno</a:t>
            </a:r>
            <a:r>
              <a:rPr lang="en-US" dirty="0"/>
              <a:t> je </a:t>
            </a:r>
            <a:r>
              <a:rPr lang="en-US" dirty="0" err="1"/>
              <a:t>zaštićen</a:t>
            </a:r>
            <a:r>
              <a:rPr lang="en-US" dirty="0"/>
              <a:t>, ROM-</a:t>
            </a:r>
            <a:r>
              <a:rPr lang="en-US" dirty="0" err="1"/>
              <a:t>memorije</a:t>
            </a:r>
            <a:r>
              <a:rPr lang="en-US" dirty="0"/>
              <a:t> se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smeštaj</a:t>
            </a:r>
            <a:r>
              <a:rPr lang="en-US" dirty="0"/>
              <a:t> </a:t>
            </a:r>
            <a:r>
              <a:rPr lang="en-US" dirty="0" err="1"/>
              <a:t>važnih</a:t>
            </a:r>
            <a:r>
              <a:rPr lang="en-US" dirty="0"/>
              <a:t> </a:t>
            </a:r>
            <a:r>
              <a:rPr lang="en-US" dirty="0" err="1"/>
              <a:t>informacija</a:t>
            </a:r>
            <a:r>
              <a:rPr lang="en-US" dirty="0"/>
              <a:t>,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instrukcija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neophodni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radu</a:t>
            </a:r>
            <a:r>
              <a:rPr lang="en-US" dirty="0"/>
              <a:t> </a:t>
            </a:r>
            <a:r>
              <a:rPr lang="en-US" dirty="0" err="1"/>
              <a:t>računara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3968757"/>
            <a:ext cx="3155057" cy="2112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240" y="3968757"/>
            <a:ext cx="3528244" cy="21093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5136" y="3805237"/>
            <a:ext cx="3528392" cy="243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2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Keš</a:t>
            </a:r>
            <a:r>
              <a:rPr lang="en-US" dirty="0" smtClean="0"/>
              <a:t> </a:t>
            </a:r>
            <a:r>
              <a:rPr lang="en-US" dirty="0" err="1" smtClean="0"/>
              <a:t>memorija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19768" y="1916832"/>
            <a:ext cx="9148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lokalna</a:t>
            </a:r>
            <a:r>
              <a:rPr lang="en-US" dirty="0" smtClean="0"/>
              <a:t> </a:t>
            </a:r>
            <a:r>
              <a:rPr lang="en-US" dirty="0" err="1" smtClean="0"/>
              <a:t>memorija</a:t>
            </a:r>
            <a:r>
              <a:rPr lang="en-US" dirty="0" smtClean="0"/>
              <a:t> </a:t>
            </a:r>
            <a:r>
              <a:rPr lang="en-US" dirty="0" err="1" smtClean="0"/>
              <a:t>procesora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manjeg</a:t>
            </a:r>
            <a:r>
              <a:rPr lang="en-US" dirty="0" smtClean="0"/>
              <a:t> </a:t>
            </a:r>
            <a:r>
              <a:rPr lang="en-US" dirty="0" err="1" smtClean="0"/>
              <a:t>kapaciteta</a:t>
            </a:r>
            <a:r>
              <a:rPr lang="en-US" dirty="0" smtClean="0"/>
              <a:t>, </a:t>
            </a:r>
            <a:r>
              <a:rPr lang="en-US" dirty="0" err="1" smtClean="0"/>
              <a:t>postoji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računara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glavnom</a:t>
            </a:r>
            <a:r>
              <a:rPr lang="en-US" dirty="0" smtClean="0"/>
              <a:t> </a:t>
            </a:r>
            <a:r>
              <a:rPr lang="en-US" dirty="0" err="1" smtClean="0"/>
              <a:t>memorijom</a:t>
            </a:r>
            <a:r>
              <a:rPr lang="en-US" dirty="0" smtClean="0"/>
              <a:t> </a:t>
            </a:r>
            <a:r>
              <a:rPr lang="en-US" dirty="0" err="1" smtClean="0"/>
              <a:t>velikog</a:t>
            </a:r>
            <a:r>
              <a:rPr lang="en-US" dirty="0" smtClean="0"/>
              <a:t> </a:t>
            </a:r>
            <a:r>
              <a:rPr lang="en-US" dirty="0" err="1" smtClean="0"/>
              <a:t>kapaciteta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omogućava</a:t>
            </a:r>
            <a:r>
              <a:rPr lang="en-US" dirty="0" smtClean="0"/>
              <a:t> </a:t>
            </a:r>
            <a:r>
              <a:rPr lang="en-US" dirty="0" err="1" smtClean="0"/>
              <a:t>brz</a:t>
            </a:r>
            <a:r>
              <a:rPr lang="en-US" dirty="0" smtClean="0"/>
              <a:t> </a:t>
            </a:r>
            <a:r>
              <a:rPr lang="en-US" dirty="0" err="1" smtClean="0"/>
              <a:t>pristup</a:t>
            </a:r>
            <a:r>
              <a:rPr lang="en-US" dirty="0" smtClean="0"/>
              <a:t> </a:t>
            </a:r>
            <a:r>
              <a:rPr lang="en-US" dirty="0" err="1" smtClean="0"/>
              <a:t>podacima</a:t>
            </a:r>
            <a:r>
              <a:rPr lang="en-US" dirty="0" smtClean="0"/>
              <a:t> </a:t>
            </a:r>
            <a:r>
              <a:rPr lang="en-US" dirty="0" err="1" smtClean="0"/>
              <a:t>procesoru</a:t>
            </a:r>
            <a:r>
              <a:rPr lang="en-US" dirty="0" smtClean="0"/>
              <a:t>,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skladišti</a:t>
            </a:r>
            <a:r>
              <a:rPr lang="en-US" dirty="0" smtClean="0"/>
              <a:t> </a:t>
            </a:r>
            <a:r>
              <a:rPr lang="en-US" dirty="0" err="1" smtClean="0"/>
              <a:t>često</a:t>
            </a:r>
            <a:r>
              <a:rPr lang="en-US" dirty="0" smtClean="0"/>
              <a:t> </a:t>
            </a:r>
            <a:r>
              <a:rPr lang="en-US" dirty="0" err="1" smtClean="0"/>
              <a:t>korišćene</a:t>
            </a:r>
            <a:r>
              <a:rPr lang="en-US" dirty="0" smtClean="0"/>
              <a:t> </a:t>
            </a:r>
            <a:r>
              <a:rPr lang="en-US" dirty="0" err="1" smtClean="0"/>
              <a:t>računarske</a:t>
            </a:r>
            <a:r>
              <a:rPr lang="en-US" dirty="0" smtClean="0"/>
              <a:t> </a:t>
            </a:r>
            <a:r>
              <a:rPr lang="en-US" dirty="0" err="1" smtClean="0"/>
              <a:t>programe</a:t>
            </a:r>
            <a:r>
              <a:rPr lang="en-US" dirty="0" smtClean="0"/>
              <a:t>, </a:t>
            </a:r>
            <a:r>
              <a:rPr lang="en-US" dirty="0" err="1" smtClean="0"/>
              <a:t>aplikacije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podatke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nevidljiva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operativni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interakciju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odgovarajućim</a:t>
            </a:r>
            <a:r>
              <a:rPr lang="en-US" dirty="0" smtClean="0"/>
              <a:t> </a:t>
            </a:r>
            <a:r>
              <a:rPr lang="en-US" dirty="0" err="1" smtClean="0"/>
              <a:t>hardverom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542" y="4005064"/>
            <a:ext cx="7094683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27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Baferi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1916832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delovi</a:t>
            </a:r>
            <a:r>
              <a:rPr lang="en-US" dirty="0" smtClean="0"/>
              <a:t> RAM </a:t>
            </a:r>
            <a:r>
              <a:rPr lang="en-US" dirty="0" err="1" smtClean="0"/>
              <a:t>memorije</a:t>
            </a:r>
            <a:r>
              <a:rPr lang="en-US" dirty="0" smtClean="0"/>
              <a:t> </a:t>
            </a:r>
            <a:r>
              <a:rPr lang="pl-PL" dirty="0" smtClean="0"/>
              <a:t>koje </a:t>
            </a:r>
            <a:r>
              <a:rPr lang="pl-PL" dirty="0"/>
              <a:t>neki programi </a:t>
            </a:r>
            <a:r>
              <a:rPr lang="pl-PL" dirty="0" smtClean="0"/>
              <a:t>a</a:t>
            </a:r>
            <a:r>
              <a:rPr lang="en-US" dirty="0" err="1" smtClean="0"/>
              <a:t>dresiraju</a:t>
            </a:r>
            <a:r>
              <a:rPr lang="pl-PL" dirty="0" smtClean="0"/>
              <a:t> </a:t>
            </a:r>
            <a:r>
              <a:rPr lang="pl-PL" dirty="0"/>
              <a:t>za svoje </a:t>
            </a:r>
            <a:r>
              <a:rPr lang="pl-PL" dirty="0" smtClean="0"/>
              <a:t>potrebe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česta</a:t>
            </a:r>
            <a:r>
              <a:rPr lang="en-US" dirty="0" smtClean="0"/>
              <a:t> </a:t>
            </a:r>
            <a:r>
              <a:rPr lang="en-US" dirty="0" err="1" smtClean="0"/>
              <a:t>primena</a:t>
            </a:r>
            <a:r>
              <a:rPr lang="en-US" dirty="0" smtClean="0"/>
              <a:t> je </a:t>
            </a:r>
            <a:r>
              <a:rPr lang="en-US" dirty="0" err="1" smtClean="0"/>
              <a:t>prilikom</a:t>
            </a:r>
            <a:r>
              <a:rPr lang="en-US" dirty="0" smtClean="0"/>
              <a:t> </a:t>
            </a:r>
            <a:r>
              <a:rPr lang="en-US" dirty="0" err="1" smtClean="0"/>
              <a:t>ulaza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izlaza</a:t>
            </a:r>
            <a:r>
              <a:rPr lang="en-US" dirty="0" smtClean="0"/>
              <a:t> </a:t>
            </a:r>
            <a:r>
              <a:rPr lang="en-US" dirty="0" err="1" smtClean="0"/>
              <a:t>podataka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Na </a:t>
            </a:r>
            <a:r>
              <a:rPr lang="pt-BR" dirty="0" smtClean="0"/>
              <a:t>primer</a:t>
            </a:r>
            <a:r>
              <a:rPr lang="pt-BR" dirty="0"/>
              <a:t>, ako računar ne može dovoljno brzo da obrađuje podatke koji mu se dostavljaju, oni se privremeno deponuju u bafer dok ne stignu na obradu, da se ne bi prekidao proces unošenja.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696" y="3789040"/>
            <a:ext cx="5479631" cy="251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09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31504" y="908720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92D050"/>
                </a:solidFill>
              </a:rPr>
              <a:t>spoljašnja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memorija</a:t>
            </a:r>
            <a:r>
              <a:rPr lang="en-US" dirty="0" smtClean="0"/>
              <a:t>, je </a:t>
            </a:r>
            <a:r>
              <a:rPr lang="en-US" dirty="0" err="1" smtClean="0">
                <a:solidFill>
                  <a:srgbClr val="92D050"/>
                </a:solidFill>
              </a:rPr>
              <a:t>memorija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kojoj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procesor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indirektno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posredno</a:t>
            </a:r>
            <a:r>
              <a:rPr lang="en-US" dirty="0" smtClean="0"/>
              <a:t>) </a:t>
            </a:r>
            <a:r>
              <a:rPr lang="en-US" dirty="0" err="1" smtClean="0">
                <a:solidFill>
                  <a:srgbClr val="92D050"/>
                </a:solidFill>
              </a:rPr>
              <a:t>pristupa</a:t>
            </a:r>
            <a:r>
              <a:rPr lang="en-US" dirty="0" smtClean="0"/>
              <a:t> </a:t>
            </a:r>
            <a:r>
              <a:rPr lang="en-US" dirty="0" err="1" smtClean="0"/>
              <a:t>putem</a:t>
            </a:r>
            <a:r>
              <a:rPr lang="en-US" dirty="0" smtClean="0"/>
              <a:t> </a:t>
            </a:r>
            <a:r>
              <a:rPr lang="en-US" dirty="0" err="1" smtClean="0"/>
              <a:t>primarne</a:t>
            </a:r>
            <a:r>
              <a:rPr lang="en-US" dirty="0" smtClean="0"/>
              <a:t> </a:t>
            </a:r>
            <a:r>
              <a:rPr lang="en-US" dirty="0" err="1" smtClean="0"/>
              <a:t>memorije</a:t>
            </a:r>
            <a:r>
              <a:rPr lang="en-US" dirty="0" smtClean="0"/>
              <a:t>. </a:t>
            </a:r>
            <a:r>
              <a:rPr lang="en-US" dirty="0" err="1" smtClean="0">
                <a:solidFill>
                  <a:srgbClr val="92D050"/>
                </a:solidFill>
              </a:rPr>
              <a:t>Služi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za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pamćenje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podataka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veoma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velikog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obima</a:t>
            </a:r>
            <a:r>
              <a:rPr lang="en-US" dirty="0" smtClean="0"/>
              <a:t>, pa je </a:t>
            </a:r>
            <a:r>
              <a:rPr lang="en-US" dirty="0" err="1" smtClean="0"/>
              <a:t>zbog</a:t>
            </a:r>
            <a:r>
              <a:rPr lang="en-US" dirty="0" smtClean="0"/>
              <a:t> toga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92D050"/>
                </a:solidFill>
              </a:rPr>
              <a:t>znatno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sporija</a:t>
            </a:r>
            <a:r>
              <a:rPr lang="en-US" dirty="0" smtClean="0">
                <a:solidFill>
                  <a:srgbClr val="92D050"/>
                </a:solidFill>
              </a:rPr>
              <a:t> od </a:t>
            </a:r>
            <a:r>
              <a:rPr lang="en-US" dirty="0" err="1" smtClean="0">
                <a:solidFill>
                  <a:srgbClr val="92D050"/>
                </a:solidFill>
              </a:rPr>
              <a:t>unutrašnje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memorije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najpoznatija</a:t>
            </a:r>
            <a:r>
              <a:rPr lang="en-US" dirty="0" smtClean="0"/>
              <a:t> </a:t>
            </a:r>
            <a:r>
              <a:rPr lang="en-US" dirty="0" err="1" smtClean="0"/>
              <a:t>spoljašnja</a:t>
            </a:r>
            <a:r>
              <a:rPr lang="en-US" dirty="0" smtClean="0"/>
              <a:t> </a:t>
            </a:r>
            <a:r>
              <a:rPr lang="en-US" dirty="0" err="1" smtClean="0"/>
              <a:t>memorija</a:t>
            </a:r>
            <a:r>
              <a:rPr lang="en-US" dirty="0" smtClean="0"/>
              <a:t> je </a:t>
            </a:r>
            <a:r>
              <a:rPr lang="en-US" dirty="0" smtClean="0">
                <a:solidFill>
                  <a:srgbClr val="92D050"/>
                </a:solidFill>
              </a:rPr>
              <a:t>hard disk</a:t>
            </a:r>
            <a:r>
              <a:rPr lang="en-US" dirty="0" smtClean="0"/>
              <a:t>, a pored </a:t>
            </a:r>
            <a:r>
              <a:rPr lang="en-US" dirty="0" err="1" smtClean="0"/>
              <a:t>njega</a:t>
            </a:r>
            <a:r>
              <a:rPr lang="en-US" dirty="0" smtClean="0"/>
              <a:t> </a:t>
            </a:r>
            <a:r>
              <a:rPr lang="en-US" dirty="0" err="1" smtClean="0"/>
              <a:t>poznati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92D050"/>
                </a:solidFill>
              </a:rPr>
              <a:t>optički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diskovi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27027" y="3160712"/>
            <a:ext cx="85014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sastoji</a:t>
            </a:r>
            <a:r>
              <a:rPr lang="en-US" dirty="0" smtClean="0"/>
              <a:t> se od </a:t>
            </a:r>
            <a:r>
              <a:rPr lang="en-US" dirty="0" err="1" smtClean="0"/>
              <a:t>više</a:t>
            </a:r>
            <a:r>
              <a:rPr lang="en-US" dirty="0" smtClean="0"/>
              <a:t> </a:t>
            </a:r>
            <a:r>
              <a:rPr lang="en-US" dirty="0" err="1" smtClean="0"/>
              <a:t>ploča</a:t>
            </a:r>
            <a:r>
              <a:rPr lang="en-US" dirty="0" smtClean="0"/>
              <a:t> </a:t>
            </a:r>
            <a:r>
              <a:rPr lang="en-US" dirty="0" err="1" smtClean="0"/>
              <a:t>pemazanih</a:t>
            </a:r>
            <a:r>
              <a:rPr lang="en-US" dirty="0" smtClean="0"/>
              <a:t> </a:t>
            </a:r>
            <a:r>
              <a:rPr lang="en-US" dirty="0" err="1" smtClean="0"/>
              <a:t>magnetnim</a:t>
            </a:r>
            <a:r>
              <a:rPr lang="en-US" dirty="0" smtClean="0"/>
              <a:t> </a:t>
            </a:r>
            <a:r>
              <a:rPr lang="en-US" dirty="0" err="1" smtClean="0"/>
              <a:t>materijalom</a:t>
            </a:r>
            <a:r>
              <a:rPr lang="en-US" dirty="0" smtClean="0"/>
              <a:t> </a:t>
            </a:r>
            <a:r>
              <a:rPr lang="en-US" dirty="0" err="1" smtClean="0"/>
              <a:t>postavljenih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istoj</a:t>
            </a:r>
            <a:r>
              <a:rPr lang="en-US" dirty="0" smtClean="0"/>
              <a:t> </a:t>
            </a:r>
            <a:r>
              <a:rPr lang="en-US" dirty="0" err="1" smtClean="0"/>
              <a:t>osovini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brži</a:t>
            </a:r>
            <a:r>
              <a:rPr lang="en-US" dirty="0" smtClean="0"/>
              <a:t> je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znatno</a:t>
            </a:r>
            <a:r>
              <a:rPr lang="en-US" dirty="0" smtClean="0"/>
              <a:t> </a:t>
            </a:r>
            <a:r>
              <a:rPr lang="en-US" dirty="0" err="1" smtClean="0"/>
              <a:t>većeg</a:t>
            </a:r>
            <a:r>
              <a:rPr lang="en-US" dirty="0" smtClean="0"/>
              <a:t> </a:t>
            </a:r>
            <a:r>
              <a:rPr lang="en-US" dirty="0" err="1" smtClean="0"/>
              <a:t>kapaciteta</a:t>
            </a:r>
            <a:r>
              <a:rPr lang="en-US" dirty="0" smtClean="0"/>
              <a:t> </a:t>
            </a:r>
            <a:r>
              <a:rPr lang="en-US" dirty="0" err="1" smtClean="0"/>
              <a:t>nego</a:t>
            </a:r>
            <a:r>
              <a:rPr lang="en-US" dirty="0" smtClean="0"/>
              <a:t> </a:t>
            </a:r>
            <a:r>
              <a:rPr lang="en-US" dirty="0" err="1" smtClean="0"/>
              <a:t>disketa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staze</a:t>
            </a:r>
            <a:r>
              <a:rPr lang="en-US" dirty="0" smtClean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istim</a:t>
            </a:r>
            <a:r>
              <a:rPr lang="en-US" dirty="0"/>
              <a:t> </a:t>
            </a:r>
            <a:r>
              <a:rPr lang="en-US" dirty="0" err="1"/>
              <a:t>poluprečnikom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gornje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donje</a:t>
            </a:r>
            <a:r>
              <a:rPr lang="en-US" dirty="0"/>
              <a:t> </a:t>
            </a:r>
            <a:r>
              <a:rPr lang="en-US" dirty="0" err="1"/>
              <a:t>strane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ploča</a:t>
            </a:r>
            <a:r>
              <a:rPr lang="en-US" dirty="0"/>
              <a:t> </a:t>
            </a:r>
            <a:r>
              <a:rPr lang="en-US" dirty="0" err="1"/>
              <a:t>čine</a:t>
            </a:r>
            <a:r>
              <a:rPr lang="en-US" dirty="0"/>
              <a:t> </a:t>
            </a:r>
            <a:r>
              <a:rPr lang="en-US" dirty="0" err="1" smtClean="0"/>
              <a:t>cilindar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z</a:t>
            </a:r>
            <a:r>
              <a:rPr lang="en-US" dirty="0" err="1" smtClean="0"/>
              <a:t>načajni</a:t>
            </a:r>
            <a:r>
              <a:rPr lang="en-US" dirty="0" smtClean="0"/>
              <a:t> </a:t>
            </a:r>
            <a:r>
              <a:rPr lang="en-US" dirty="0" err="1"/>
              <a:t>parametri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izbor</a:t>
            </a:r>
            <a:r>
              <a:rPr lang="en-US" dirty="0"/>
              <a:t> </a:t>
            </a:r>
            <a:r>
              <a:rPr lang="en-US" dirty="0" err="1"/>
              <a:t>diska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:</a:t>
            </a:r>
          </a:p>
          <a:p>
            <a:r>
              <a:rPr lang="en-US" dirty="0"/>
              <a:t>–        </a:t>
            </a:r>
            <a:r>
              <a:rPr lang="en-US" dirty="0" err="1"/>
              <a:t>s</a:t>
            </a:r>
            <a:r>
              <a:rPr lang="en-US" dirty="0" err="1" smtClean="0"/>
              <a:t>rednje</a:t>
            </a:r>
            <a:r>
              <a:rPr lang="en-US" dirty="0" smtClean="0"/>
              <a:t> </a:t>
            </a:r>
            <a:r>
              <a:rPr lang="en-US" dirty="0" err="1"/>
              <a:t>vreme</a:t>
            </a:r>
            <a:r>
              <a:rPr lang="en-US" dirty="0"/>
              <a:t> </a:t>
            </a:r>
            <a:r>
              <a:rPr lang="en-US" dirty="0" err="1"/>
              <a:t>pristupa</a:t>
            </a:r>
            <a:r>
              <a:rPr lang="en-US" dirty="0"/>
              <a:t> </a:t>
            </a:r>
            <a:r>
              <a:rPr lang="en-US" dirty="0" err="1"/>
              <a:t>podatcima</a:t>
            </a:r>
            <a:endParaRPr lang="en-US" dirty="0"/>
          </a:p>
          <a:p>
            <a:r>
              <a:rPr lang="en-US" dirty="0"/>
              <a:t>–        </a:t>
            </a:r>
            <a:r>
              <a:rPr lang="en-US" dirty="0" err="1"/>
              <a:t>b</a:t>
            </a:r>
            <a:r>
              <a:rPr lang="en-US" dirty="0" err="1" smtClean="0"/>
              <a:t>rzina</a:t>
            </a:r>
            <a:r>
              <a:rPr lang="en-US" dirty="0" smtClean="0"/>
              <a:t> </a:t>
            </a:r>
            <a:r>
              <a:rPr lang="en-US" dirty="0" err="1"/>
              <a:t>prenosa</a:t>
            </a:r>
            <a:r>
              <a:rPr lang="en-US" dirty="0"/>
              <a:t> </a:t>
            </a:r>
            <a:r>
              <a:rPr lang="en-US" dirty="0" err="1"/>
              <a:t>podataka</a:t>
            </a:r>
            <a:endParaRPr lang="en-US" dirty="0"/>
          </a:p>
          <a:p>
            <a:r>
              <a:rPr lang="en-US" dirty="0"/>
              <a:t>–        </a:t>
            </a:r>
            <a:r>
              <a:rPr lang="en-US" dirty="0" err="1"/>
              <a:t>k</a:t>
            </a:r>
            <a:r>
              <a:rPr lang="en-US" dirty="0" err="1" smtClean="0"/>
              <a:t>apacitet</a:t>
            </a:r>
            <a:r>
              <a:rPr lang="en-US" dirty="0" smtClean="0"/>
              <a:t> </a:t>
            </a:r>
            <a:r>
              <a:rPr lang="en-US" dirty="0" err="1"/>
              <a:t>diska</a:t>
            </a:r>
            <a:endParaRPr lang="en-US" dirty="0"/>
          </a:p>
          <a:p>
            <a:r>
              <a:rPr lang="en-US" dirty="0">
                <a:hlinkClick r:id="rId2"/>
              </a:rPr>
              <a:t/>
            </a:r>
            <a:br>
              <a:rPr lang="en-US" dirty="0">
                <a:hlinkClick r:id="rId2"/>
              </a:rPr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31504" y="2545159"/>
            <a:ext cx="37444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rgbClr val="92D050"/>
                </a:solidFill>
                <a:latin typeface="+mj-lt"/>
              </a:rPr>
              <a:t>Hard disk</a:t>
            </a:r>
            <a:endParaRPr lang="en-US" sz="3400" dirty="0">
              <a:solidFill>
                <a:srgbClr val="92D050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128" y="4538354"/>
            <a:ext cx="3600400" cy="210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08392"/>
      </p:ext>
    </p:extLst>
  </p:cSld>
  <p:clrMapOvr>
    <a:masterClrMapping/>
  </p:clrMapOvr>
</p:sld>
</file>

<file path=ppt/theme/theme1.xml><?xml version="1.0" encoding="utf-8"?>
<a:theme xmlns:a="http://schemas.openxmlformats.org/drawingml/2006/main" name="Tech Computer 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901026.potx" id="{FD85E87A-7813-4F67-9E59-69B5487A1910}" vid="{BDF94C36-3ACF-4CF1-939F-F4211E6D666F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technology circuit board design presentation (widescreen)</Template>
  <TotalTime>144</TotalTime>
  <Words>499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Candara</vt:lpstr>
      <vt:lpstr>Consolas</vt:lpstr>
      <vt:lpstr>Tech Computer 16x9</vt:lpstr>
      <vt:lpstr>RAČUNARSKE MEMORIJE</vt:lpstr>
      <vt:lpstr>MEMORIJE, VRSTE I STRUKTURA</vt:lpstr>
      <vt:lpstr>VRSTE MEMORIJA</vt:lpstr>
      <vt:lpstr>Ram memorija</vt:lpstr>
      <vt:lpstr>Rom memorija</vt:lpstr>
      <vt:lpstr>Keš memorija</vt:lpstr>
      <vt:lpstr>Baferi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RAČUNARSKE MEMORIJE</dc:title>
  <dc:creator>SERGIO</dc:creator>
  <cp:lastModifiedBy>SERGIO</cp:lastModifiedBy>
  <cp:revision>17</cp:revision>
  <dcterms:created xsi:type="dcterms:W3CDTF">2020-05-05T17:58:51Z</dcterms:created>
  <dcterms:modified xsi:type="dcterms:W3CDTF">2020-05-05T20:26:11Z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